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26" d="100"/>
          <a:sy n="226" d="100"/>
        </p:scale>
        <p:origin x="708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759996" cy="3239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221087" y="306384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141470" y="3059887"/>
            <a:ext cx="203200" cy="38735"/>
          </a:xfrm>
          <a:custGeom>
            <a:avLst/>
            <a:gdLst/>
            <a:ahLst/>
            <a:cxnLst/>
            <a:rect l="l" t="t" r="r" b="b"/>
            <a:pathLst>
              <a:path w="203200" h="38735">
                <a:moveTo>
                  <a:pt x="25400" y="0"/>
                </a:moveTo>
                <a:lnTo>
                  <a:pt x="0" y="19050"/>
                </a:lnTo>
                <a:lnTo>
                  <a:pt x="25400" y="38112"/>
                </a:lnTo>
                <a:lnTo>
                  <a:pt x="25400" y="0"/>
                </a:lnTo>
                <a:close/>
              </a:path>
              <a:path w="203200" h="38735">
                <a:moveTo>
                  <a:pt x="203200" y="19050"/>
                </a:moveTo>
                <a:lnTo>
                  <a:pt x="177800" y="0"/>
                </a:lnTo>
                <a:lnTo>
                  <a:pt x="177800" y="38112"/>
                </a:lnTo>
                <a:lnTo>
                  <a:pt x="203200" y="190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75619" y="305353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12450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772318" y="30662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683417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759618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030597" y="3053536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954397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030597" y="309163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301577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603025" y="308401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575961" y="305752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481104" y="3053536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2880360" cy="116839"/>
          </a:xfrm>
          <a:custGeom>
            <a:avLst/>
            <a:gdLst/>
            <a:ahLst/>
            <a:cxnLst/>
            <a:rect l="l" t="t" r="r" b="b"/>
            <a:pathLst>
              <a:path w="2880360" h="116839">
                <a:moveTo>
                  <a:pt x="2880004" y="0"/>
                </a:moveTo>
                <a:lnTo>
                  <a:pt x="0" y="0"/>
                </a:lnTo>
                <a:lnTo>
                  <a:pt x="0" y="116687"/>
                </a:lnTo>
                <a:lnTo>
                  <a:pt x="2880004" y="116687"/>
                </a:lnTo>
                <a:lnTo>
                  <a:pt x="2880004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76552"/>
            <a:ext cx="295211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5297" y="1035524"/>
            <a:ext cx="5097145" cy="134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11747" y="3149836"/>
            <a:ext cx="1496695" cy="90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23956" y="3151037"/>
            <a:ext cx="36195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00539" y="3151037"/>
            <a:ext cx="21590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004" y="0"/>
            <a:ext cx="2880360" cy="116839"/>
          </a:xfrm>
          <a:custGeom>
            <a:avLst/>
            <a:gdLst/>
            <a:ahLst/>
            <a:cxnLst/>
            <a:rect l="l" t="t" r="r" b="b"/>
            <a:pathLst>
              <a:path w="2880360" h="116839">
                <a:moveTo>
                  <a:pt x="2880004" y="0"/>
                </a:moveTo>
                <a:lnTo>
                  <a:pt x="0" y="0"/>
                </a:lnTo>
                <a:lnTo>
                  <a:pt x="0" y="116687"/>
                </a:lnTo>
                <a:lnTo>
                  <a:pt x="2880004" y="116687"/>
                </a:lnTo>
                <a:lnTo>
                  <a:pt x="2880004" y="0"/>
                </a:lnTo>
                <a:close/>
              </a:path>
            </a:pathLst>
          </a:custGeom>
          <a:solidFill>
            <a:srgbClr val="008AA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50" y="406349"/>
            <a:ext cx="622046" cy="6220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573" y="348564"/>
            <a:ext cx="622056" cy="7376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7997" y="1225359"/>
            <a:ext cx="5184140" cy="557530"/>
          </a:xfrm>
          <a:prstGeom prst="rect">
            <a:avLst/>
          </a:prstGeom>
          <a:solidFill>
            <a:srgbClr val="005384"/>
          </a:solidFill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CypherSafe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Encryption/Decryption,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Hashing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7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0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Signature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1104" y="1946114"/>
            <a:ext cx="261810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1165225" algn="l"/>
              </a:tabLst>
            </a:pPr>
            <a:r>
              <a:rPr sz="1000" b="1" spc="-10" dirty="0">
                <a:latin typeface="Arial"/>
                <a:cs typeface="Arial"/>
              </a:rPr>
              <a:t>Mohamed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Achek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10" dirty="0">
                <a:latin typeface="Arial"/>
                <a:cs typeface="Arial"/>
              </a:rPr>
              <a:t>Mohamed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Amine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Saoudi</a:t>
            </a:r>
            <a:endParaRPr sz="1000">
              <a:latin typeface="Arial"/>
              <a:cs typeface="Arial"/>
            </a:endParaRPr>
          </a:p>
          <a:p>
            <a:pPr marL="668020" marR="629285" algn="ctr">
              <a:lnSpc>
                <a:spcPct val="214100"/>
              </a:lnSpc>
              <a:spcBef>
                <a:spcPts val="20"/>
              </a:spcBef>
            </a:pPr>
            <a:r>
              <a:rPr sz="700" b="1" spc="-30" dirty="0">
                <a:latin typeface="Arial"/>
                <a:cs typeface="Arial"/>
              </a:rPr>
              <a:t>Advisor:</a:t>
            </a:r>
            <a:r>
              <a:rPr sz="700" b="1" spc="120" dirty="0">
                <a:latin typeface="Arial"/>
                <a:cs typeface="Arial"/>
              </a:rPr>
              <a:t> </a:t>
            </a:r>
            <a:r>
              <a:rPr sz="700" dirty="0">
                <a:latin typeface="Arial MT"/>
                <a:cs typeface="Arial MT"/>
              </a:rPr>
              <a:t>Prof.</a:t>
            </a:r>
            <a:r>
              <a:rPr sz="700" spc="12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Manel</a:t>
            </a:r>
            <a:r>
              <a:rPr sz="700" spc="35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Abdelkader</a:t>
            </a:r>
            <a:r>
              <a:rPr sz="700" spc="50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Tunis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25" dirty="0">
                <a:latin typeface="Arial MT"/>
                <a:cs typeface="Arial MT"/>
              </a:rPr>
              <a:t>Business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School</a:t>
            </a:r>
            <a:r>
              <a:rPr sz="700" spc="500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18/05/2025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1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85" dirty="0"/>
              <a:t>Image</a:t>
            </a:r>
            <a:r>
              <a:rPr spc="-20" dirty="0"/>
              <a:t> </a:t>
            </a:r>
            <a:r>
              <a:rPr spc="-25" dirty="0"/>
              <a:t>Encryption</a:t>
            </a:r>
          </a:p>
        </p:txBody>
      </p:sp>
      <p:sp>
        <p:nvSpPr>
          <p:cNvPr id="7" name="object 7"/>
          <p:cNvSpPr/>
          <p:nvPr/>
        </p:nvSpPr>
        <p:spPr>
          <a:xfrm>
            <a:off x="325551" y="147119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551" y="16609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551" y="185077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298" y="1160456"/>
            <a:ext cx="3267710" cy="9366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b="1" dirty="0">
                <a:latin typeface="Arial"/>
                <a:cs typeface="Arial"/>
              </a:rPr>
              <a:t>Partial Image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dirty="0">
                <a:latin typeface="Arial"/>
                <a:cs typeface="Arial"/>
              </a:rPr>
              <a:t> with </a:t>
            </a:r>
            <a:r>
              <a:rPr sz="1000" b="1" spc="-20" dirty="0">
                <a:latin typeface="Arial"/>
                <a:cs typeface="Arial"/>
              </a:rPr>
              <a:t>AES:</a:t>
            </a:r>
            <a:endParaRPr sz="1000">
              <a:latin typeface="Arial"/>
              <a:cs typeface="Arial"/>
            </a:endParaRPr>
          </a:p>
          <a:p>
            <a:pPr marL="265430" marR="5080">
              <a:lnSpc>
                <a:spcPct val="124500"/>
              </a:lnSpc>
            </a:pPr>
            <a:r>
              <a:rPr sz="1000" dirty="0">
                <a:latin typeface="Tahoma"/>
                <a:cs typeface="Tahoma"/>
              </a:rPr>
              <a:t>Partial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applied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325" dirty="0">
                <a:latin typeface="Tahoma"/>
                <a:cs typeface="Tahoma"/>
              </a:rPr>
              <a:t> </a:t>
            </a:r>
            <a:r>
              <a:rPr sz="1000" b="1" dirty="0">
                <a:latin typeface="Arial"/>
                <a:cs typeface="Arial"/>
              </a:rPr>
              <a:t>AES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. </a:t>
            </a:r>
            <a:r>
              <a:rPr sz="1000" spc="-30" dirty="0">
                <a:latin typeface="Tahoma"/>
                <a:cs typeface="Tahoma"/>
              </a:rPr>
              <a:t>Selected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portions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(e.g.,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top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half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edges)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encrypted.</a:t>
            </a:r>
            <a:endParaRPr sz="1000">
              <a:latin typeface="Tahoma"/>
              <a:cs typeface="Tahoma"/>
            </a:endParaRPr>
          </a:p>
          <a:p>
            <a:pPr marL="265430" marR="458470">
              <a:lnSpc>
                <a:spcPct val="100000"/>
              </a:lnSpc>
              <a:spcBef>
                <a:spcPts val="295"/>
              </a:spcBef>
            </a:pPr>
            <a:r>
              <a:rPr sz="1000" spc="-25" dirty="0">
                <a:latin typeface="Tahoma"/>
                <a:cs typeface="Tahoma"/>
              </a:rPr>
              <a:t>Keeps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”visually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scrambled”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look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80" dirty="0">
                <a:latin typeface="Tahoma"/>
                <a:cs typeface="Tahoma"/>
              </a:rPr>
              <a:t>—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yet </a:t>
            </a:r>
            <a:r>
              <a:rPr sz="1000" spc="-55" dirty="0">
                <a:latin typeface="Tahoma"/>
                <a:cs typeface="Tahoma"/>
              </a:rPr>
              <a:t>human-</a:t>
            </a:r>
            <a:r>
              <a:rPr sz="1000" spc="-10" dirty="0">
                <a:latin typeface="Tahoma"/>
                <a:cs typeface="Tahoma"/>
              </a:rPr>
              <a:t>visible.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573" y="820137"/>
            <a:ext cx="1814299" cy="18142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10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4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2618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Video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Encryption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–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AI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Face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887B"/>
                </a:solidFill>
                <a:latin typeface="Tahoma"/>
                <a:cs typeface="Tahoma"/>
              </a:rPr>
              <a:t>Hiding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5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11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  <p:pic>
        <p:nvPicPr>
          <p:cNvPr id="15" name="encrypted_Asked why Black Americans are killed by police, Trump responds, _So are White people_ (2)">
            <a:hlinkClick r:id="" action="ppaction://media"/>
            <a:extLst>
              <a:ext uri="{FF2B5EF4-FFF2-40B4-BE49-F238E27FC236}">
                <a16:creationId xmlns:a16="http://schemas.microsoft.com/office/drawing/2014/main" id="{1FB92E67-1119-CE8E-2E68-FAB9A605D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361" y="467194"/>
            <a:ext cx="5667078" cy="2526831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spc="-30" dirty="0"/>
              <a:t>and</a:t>
            </a:r>
            <a:r>
              <a:rPr spc="-40" dirty="0"/>
              <a:t> </a:t>
            </a:r>
            <a:r>
              <a:rPr spc="-25" dirty="0"/>
              <a:t>Tackled</a:t>
            </a:r>
            <a:r>
              <a:rPr spc="-40" dirty="0"/>
              <a:t> </a:t>
            </a:r>
            <a:r>
              <a:rPr spc="-45" dirty="0"/>
              <a:t>Sub-</a:t>
            </a:r>
            <a:r>
              <a:rPr spc="-10" dirty="0"/>
              <a:t>Projects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602919"/>
            <a:ext cx="526859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Project:</a:t>
            </a:r>
            <a:r>
              <a:rPr sz="10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0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Encryption/Decryption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807465"/>
            <a:ext cx="5268595" cy="826135"/>
            <a:chOff x="245821" y="807465"/>
            <a:chExt cx="5268595" cy="826135"/>
          </a:xfrm>
        </p:grpSpPr>
        <p:sp>
          <p:nvSpPr>
            <p:cNvPr id="9" name="object 9"/>
            <p:cNvSpPr/>
            <p:nvPr/>
          </p:nvSpPr>
          <p:spPr>
            <a:xfrm>
              <a:off x="245821" y="807465"/>
              <a:ext cx="5268595" cy="826135"/>
            </a:xfrm>
            <a:custGeom>
              <a:avLst/>
              <a:gdLst/>
              <a:ahLst/>
              <a:cxnLst/>
              <a:rect l="l" t="t" r="r" b="b"/>
              <a:pathLst>
                <a:path w="5268595" h="826135">
                  <a:moveTo>
                    <a:pt x="5268353" y="0"/>
                  </a:moveTo>
                  <a:lnTo>
                    <a:pt x="0" y="0"/>
                  </a:lnTo>
                  <a:lnTo>
                    <a:pt x="0" y="825931"/>
                  </a:lnTo>
                  <a:lnTo>
                    <a:pt x="5268353" y="825931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092847"/>
              <a:ext cx="56515" cy="436245"/>
            </a:xfrm>
            <a:custGeom>
              <a:avLst/>
              <a:gdLst/>
              <a:ahLst/>
              <a:cxnLst/>
              <a:rect l="l" t="t" r="r" b="b"/>
              <a:pathLst>
                <a:path w="56515" h="436244">
                  <a:moveTo>
                    <a:pt x="56235" y="379577"/>
                  </a:moveTo>
                  <a:lnTo>
                    <a:pt x="0" y="379577"/>
                  </a:lnTo>
                  <a:lnTo>
                    <a:pt x="0" y="435813"/>
                  </a:lnTo>
                  <a:lnTo>
                    <a:pt x="56235" y="435813"/>
                  </a:lnTo>
                  <a:lnTo>
                    <a:pt x="56235" y="379577"/>
                  </a:lnTo>
                  <a:close/>
                </a:path>
                <a:path w="56515" h="436244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436244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807465"/>
            <a:ext cx="5268595" cy="8261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95"/>
              </a:spcBef>
            </a:pPr>
            <a:r>
              <a:rPr sz="1000" dirty="0">
                <a:latin typeface="Tahoma"/>
                <a:cs typeface="Tahoma"/>
              </a:rPr>
              <a:t>This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0" dirty="0">
                <a:latin typeface="Tahoma"/>
                <a:cs typeface="Tahoma"/>
              </a:rPr>
              <a:t> 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project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developing.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involves:</a:t>
            </a:r>
            <a:endParaRPr sz="1000">
              <a:latin typeface="Tahoma"/>
              <a:cs typeface="Tahoma"/>
            </a:endParaRPr>
          </a:p>
          <a:p>
            <a:pPr marL="294640" marR="1253490">
              <a:lnSpc>
                <a:spcPct val="124500"/>
              </a:lnSpc>
            </a:pPr>
            <a:r>
              <a:rPr sz="1000" spc="-25" dirty="0">
                <a:latin typeface="Tahoma"/>
                <a:cs typeface="Tahoma"/>
              </a:rPr>
              <a:t>Combining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(AES)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(RSA,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ECC)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encryption. </a:t>
            </a:r>
            <a:r>
              <a:rPr sz="1000" spc="-30" dirty="0">
                <a:latin typeface="Tahoma"/>
                <a:cs typeface="Tahoma"/>
              </a:rPr>
              <a:t>Ensuring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confidentiality,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integrity,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294640">
              <a:lnSpc>
                <a:spcPct val="100000"/>
              </a:lnSpc>
              <a:spcBef>
                <a:spcPts val="295"/>
              </a:spcBef>
            </a:pPr>
            <a:r>
              <a:rPr sz="1000" spc="-10" dirty="0">
                <a:latin typeface="Tahoma"/>
                <a:cs typeface="Tahoma"/>
              </a:rPr>
              <a:t>Providing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interactive,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user-</a:t>
            </a:r>
            <a:r>
              <a:rPr sz="1000" spc="-35" dirty="0">
                <a:latin typeface="Tahoma"/>
                <a:cs typeface="Tahoma"/>
              </a:rPr>
              <a:t>friendly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10" dirty="0">
                <a:latin typeface="Tahoma"/>
                <a:cs typeface="Tahoma"/>
              </a:rPr>
              <a:t> platform.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5821" y="1867928"/>
            <a:ext cx="5268595" cy="1168400"/>
            <a:chOff x="245821" y="1867928"/>
            <a:chExt cx="5268595" cy="1168400"/>
          </a:xfrm>
        </p:grpSpPr>
        <p:sp>
          <p:nvSpPr>
            <p:cNvPr id="13" name="object 13"/>
            <p:cNvSpPr/>
            <p:nvPr/>
          </p:nvSpPr>
          <p:spPr>
            <a:xfrm>
              <a:off x="245821" y="1867928"/>
              <a:ext cx="5268595" cy="190500"/>
            </a:xfrm>
            <a:custGeom>
              <a:avLst/>
              <a:gdLst/>
              <a:ahLst/>
              <a:cxnLst/>
              <a:rect l="l" t="t" r="r" b="b"/>
              <a:pathLst>
                <a:path w="5268595" h="190500">
                  <a:moveTo>
                    <a:pt x="0" y="190487"/>
                  </a:moveTo>
                  <a:lnTo>
                    <a:pt x="5268353" y="190487"/>
                  </a:lnTo>
                  <a:lnTo>
                    <a:pt x="5268353" y="0"/>
                  </a:lnTo>
                  <a:lnTo>
                    <a:pt x="0" y="0"/>
                  </a:lnTo>
                  <a:lnTo>
                    <a:pt x="0" y="190487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5821" y="2058415"/>
              <a:ext cx="5268595" cy="977900"/>
            </a:xfrm>
            <a:custGeom>
              <a:avLst/>
              <a:gdLst/>
              <a:ahLst/>
              <a:cxnLst/>
              <a:rect l="l" t="t" r="r" b="b"/>
              <a:pathLst>
                <a:path w="5268595" h="977900">
                  <a:moveTo>
                    <a:pt x="5268353" y="0"/>
                  </a:moveTo>
                  <a:lnTo>
                    <a:pt x="0" y="0"/>
                  </a:lnTo>
                  <a:lnTo>
                    <a:pt x="0" y="977760"/>
                  </a:lnTo>
                  <a:lnTo>
                    <a:pt x="5268353" y="977760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538" y="2343797"/>
              <a:ext cx="56515" cy="588010"/>
            </a:xfrm>
            <a:custGeom>
              <a:avLst/>
              <a:gdLst/>
              <a:ahLst/>
              <a:cxnLst/>
              <a:rect l="l" t="t" r="r" b="b"/>
              <a:pathLst>
                <a:path w="56515" h="588010">
                  <a:moveTo>
                    <a:pt x="56235" y="531406"/>
                  </a:moveTo>
                  <a:lnTo>
                    <a:pt x="0" y="531406"/>
                  </a:lnTo>
                  <a:lnTo>
                    <a:pt x="0" y="587641"/>
                  </a:lnTo>
                  <a:lnTo>
                    <a:pt x="56235" y="587641"/>
                  </a:lnTo>
                  <a:lnTo>
                    <a:pt x="56235" y="531406"/>
                  </a:lnTo>
                  <a:close/>
                </a:path>
                <a:path w="56515" h="588010">
                  <a:moveTo>
                    <a:pt x="56235" y="341617"/>
                  </a:moveTo>
                  <a:lnTo>
                    <a:pt x="0" y="341617"/>
                  </a:lnTo>
                  <a:lnTo>
                    <a:pt x="0" y="397852"/>
                  </a:lnTo>
                  <a:lnTo>
                    <a:pt x="56235" y="397852"/>
                  </a:lnTo>
                  <a:lnTo>
                    <a:pt x="56235" y="341617"/>
                  </a:lnTo>
                  <a:close/>
                </a:path>
                <a:path w="56515" h="58801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5297" y="1798288"/>
            <a:ext cx="5208905" cy="117157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Sub-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Projects</a:t>
            </a:r>
            <a:r>
              <a:rPr sz="1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Tackled</a:t>
            </a:r>
            <a:r>
              <a:rPr sz="10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Alongside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00" dirty="0">
                <a:latin typeface="Tahoma"/>
                <a:cs typeface="Tahoma"/>
              </a:rPr>
              <a:t>To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fully</a:t>
            </a:r>
            <a:r>
              <a:rPr sz="1000" spc="-30" dirty="0">
                <a:latin typeface="Tahoma"/>
                <a:cs typeface="Tahoma"/>
              </a:rPr>
              <a:t> realize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Project</a:t>
            </a:r>
            <a:r>
              <a:rPr sz="1000" spc="-30" dirty="0">
                <a:latin typeface="Tahoma"/>
                <a:cs typeface="Tahoma"/>
              </a:rPr>
              <a:t> 11,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we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tackled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additional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mini-projects,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including:</a:t>
            </a:r>
            <a:endParaRPr sz="1000">
              <a:latin typeface="Tahoma"/>
              <a:cs typeface="Tahoma"/>
            </a:endParaRPr>
          </a:p>
          <a:p>
            <a:pPr marL="265430" marR="508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1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Text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Encryption/Decryption:</a:t>
            </a:r>
            <a:r>
              <a:rPr sz="1000" b="1" spc="15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Securing</a:t>
            </a:r>
            <a:r>
              <a:rPr sz="1000" dirty="0">
                <a:latin typeface="Tahoma"/>
                <a:cs typeface="Tahoma"/>
              </a:rPr>
              <a:t> text </a:t>
            </a:r>
            <a:r>
              <a:rPr sz="1000" spc="-20" dirty="0">
                <a:latin typeface="Tahoma"/>
                <a:cs typeface="Tahoma"/>
              </a:rPr>
              <a:t>content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using</a:t>
            </a:r>
            <a:r>
              <a:rPr sz="1000" dirty="0">
                <a:latin typeface="Tahoma"/>
                <a:cs typeface="Tahoma"/>
              </a:rPr>
              <a:t> both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&amp;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3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Image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Partially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encrypting </a:t>
            </a:r>
            <a:r>
              <a:rPr sz="1000" spc="-45" dirty="0">
                <a:latin typeface="Tahoma"/>
                <a:cs typeface="Tahoma"/>
              </a:rPr>
              <a:t>images</a:t>
            </a:r>
            <a:r>
              <a:rPr sz="1000" spc="-30" dirty="0">
                <a:latin typeface="Tahoma"/>
                <a:cs typeface="Tahoma"/>
              </a:rPr>
              <a:t> using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visual </a:t>
            </a:r>
            <a:r>
              <a:rPr sz="1000" spc="-10" dirty="0">
                <a:latin typeface="Tahoma"/>
                <a:cs typeface="Tahoma"/>
              </a:rPr>
              <a:t>security.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4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60" dirty="0">
                <a:latin typeface="Arial"/>
                <a:cs typeface="Arial"/>
              </a:rPr>
              <a:t>Password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Strength: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45" dirty="0">
                <a:latin typeface="Tahoma"/>
                <a:cs typeface="Tahoma"/>
              </a:rPr>
              <a:t>Implementing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strength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evaluation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mechanism.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8" name="object 1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12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1965" y="-1451"/>
            <a:ext cx="26479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Diagram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6572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00887B"/>
                </a:solidFill>
                <a:latin typeface="Tahoma"/>
                <a:cs typeface="Tahoma"/>
              </a:rPr>
              <a:t>Diagram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61467"/>
            <a:ext cx="5760085" cy="2679065"/>
            <a:chOff x="0" y="561467"/>
            <a:chExt cx="5760085" cy="2679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002" y="561467"/>
              <a:ext cx="3887772" cy="2622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9973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9946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13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0150" y="-1451"/>
            <a:ext cx="61658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Results</a:t>
            </a:r>
            <a:r>
              <a:rPr sz="500" spc="2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60" dirty="0">
                <a:latin typeface="Arial MT"/>
                <a:cs typeface="Arial MT"/>
                <a:hlinkClick r:id="rId2" action="ppaction://hlinksldjump"/>
              </a:rPr>
              <a:t>&amp;</a:t>
            </a:r>
            <a:r>
              <a:rPr sz="500" spc="2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Evaluation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Results</a:t>
            </a:r>
            <a:r>
              <a:rPr spc="-15" dirty="0"/>
              <a:t> </a:t>
            </a:r>
            <a:r>
              <a:rPr spc="120" dirty="0"/>
              <a:t>&amp;</a:t>
            </a:r>
            <a:r>
              <a:rPr spc="-15" dirty="0"/>
              <a:t> </a:t>
            </a:r>
            <a:r>
              <a:rPr spc="-25" dirty="0"/>
              <a:t>Evaluation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0020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44181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78343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212506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8358" y="1017211"/>
            <a:ext cx="4956810" cy="135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b="1" spc="-55" dirty="0">
                <a:latin typeface="Arial"/>
                <a:cs typeface="Arial"/>
              </a:rPr>
              <a:t>Robustness: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CypherSafe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successfully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encrypted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decrypted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files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various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formats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(</a:t>
            </a:r>
            <a:r>
              <a:rPr sz="1000" spc="105" dirty="0">
                <a:latin typeface="Calibri"/>
                <a:cs typeface="Calibri"/>
              </a:rPr>
              <a:t>.txt</a:t>
            </a:r>
            <a:r>
              <a:rPr sz="1000" spc="105" dirty="0">
                <a:latin typeface="Tahoma"/>
                <a:cs typeface="Tahoma"/>
              </a:rPr>
              <a:t>,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000" spc="55" dirty="0">
                <a:latin typeface="Calibri"/>
                <a:cs typeface="Calibri"/>
              </a:rPr>
              <a:t>.png</a:t>
            </a:r>
            <a:r>
              <a:rPr sz="1000" spc="55" dirty="0">
                <a:latin typeface="Tahoma"/>
                <a:cs typeface="Tahoma"/>
              </a:rPr>
              <a:t>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Calibri"/>
                <a:cs typeface="Calibri"/>
              </a:rPr>
              <a:t>.mp4</a:t>
            </a:r>
            <a:r>
              <a:rPr sz="1000" dirty="0">
                <a:latin typeface="Tahoma"/>
                <a:cs typeface="Tahoma"/>
              </a:rPr>
              <a:t>...)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loss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corruption.</a:t>
            </a:r>
            <a:endParaRPr sz="1000">
              <a:latin typeface="Tahoma"/>
              <a:cs typeface="Tahoma"/>
            </a:endParaRPr>
          </a:p>
          <a:p>
            <a:pPr marL="12700" marR="2159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Integrity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Validation: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Hashing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algorithms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(SHA-</a:t>
            </a:r>
            <a:r>
              <a:rPr sz="1000" dirty="0">
                <a:latin typeface="Tahoma"/>
                <a:cs typeface="Tahoma"/>
              </a:rPr>
              <a:t>256,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SHA-</a:t>
            </a:r>
            <a:r>
              <a:rPr sz="1000" dirty="0">
                <a:latin typeface="Tahoma"/>
                <a:cs typeface="Tahoma"/>
              </a:rPr>
              <a:t>512,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MD5)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correctly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detected</a:t>
            </a:r>
            <a:r>
              <a:rPr sz="1000" spc="-20" dirty="0">
                <a:latin typeface="Tahoma"/>
                <a:cs typeface="Tahoma"/>
              </a:rPr>
              <a:t> file </a:t>
            </a:r>
            <a:r>
              <a:rPr sz="1000" spc="-30" dirty="0">
                <a:latin typeface="Tahoma"/>
                <a:cs typeface="Tahoma"/>
              </a:rPr>
              <a:t>alterations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confirmed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12700" marR="537210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Signature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Accuracy: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signing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verification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RSA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keys </a:t>
            </a:r>
            <a:r>
              <a:rPr sz="1000" spc="-30" dirty="0">
                <a:latin typeface="Tahoma"/>
                <a:cs typeface="Tahoma"/>
              </a:rPr>
              <a:t>accurately </a:t>
            </a:r>
            <a:r>
              <a:rPr sz="1000" spc="-25" dirty="0">
                <a:latin typeface="Tahoma"/>
                <a:cs typeface="Tahoma"/>
              </a:rPr>
              <a:t>validated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document</a:t>
            </a:r>
            <a:r>
              <a:rPr sz="1000" spc="-25" dirty="0">
                <a:latin typeface="Tahoma"/>
                <a:cs typeface="Tahoma"/>
              </a:rPr>
              <a:t> origin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detected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tampering.</a:t>
            </a:r>
            <a:endParaRPr sz="1000">
              <a:latin typeface="Tahoma"/>
              <a:cs typeface="Tahoma"/>
            </a:endParaRPr>
          </a:p>
          <a:p>
            <a:pPr marL="12700" marR="88265">
              <a:lnSpc>
                <a:spcPct val="100000"/>
              </a:lnSpc>
              <a:spcBef>
                <a:spcPts val="290"/>
              </a:spcBef>
            </a:pPr>
            <a:r>
              <a:rPr sz="1000" b="1" spc="-30" dirty="0">
                <a:latin typeface="Arial"/>
                <a:cs typeface="Arial"/>
              </a:rPr>
              <a:t>Performance:</a:t>
            </a:r>
            <a:r>
              <a:rPr sz="1000" b="1" spc="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application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showed</a:t>
            </a:r>
            <a:r>
              <a:rPr sz="1000" spc="-10" dirty="0">
                <a:latin typeface="Tahoma"/>
                <a:cs typeface="Tahoma"/>
              </a:rPr>
              <a:t> fast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stable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behavior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methods, </a:t>
            </a:r>
            <a:r>
              <a:rPr sz="1000" spc="-60" dirty="0">
                <a:latin typeface="Tahoma"/>
                <a:cs typeface="Tahoma"/>
              </a:rPr>
              <a:t>even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large </a:t>
            </a:r>
            <a:r>
              <a:rPr sz="1000" spc="-20" dirty="0">
                <a:latin typeface="Tahoma"/>
                <a:cs typeface="Tahoma"/>
              </a:rPr>
              <a:t>files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multiple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operations.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14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1100" y="-1451"/>
            <a:ext cx="63563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Arial MT"/>
                <a:cs typeface="Arial MT"/>
                <a:hlinkClick r:id="rId2" action="ppaction://hlinksldjump"/>
              </a:rPr>
              <a:t>Future</a:t>
            </a:r>
            <a:r>
              <a:rPr sz="500" spc="4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Enhancements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Future</a:t>
            </a:r>
            <a:r>
              <a:rPr spc="-45" dirty="0"/>
              <a:t> </a:t>
            </a:r>
            <a:r>
              <a:rPr spc="-50" dirty="0"/>
              <a:t>Enhancements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1851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46013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80176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73025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/>
                <a:cs typeface="Arial"/>
              </a:rPr>
              <a:t>Cloud</a:t>
            </a:r>
            <a:r>
              <a:rPr b="1" spc="2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Integration:</a:t>
            </a:r>
            <a:r>
              <a:rPr b="1" spc="90" dirty="0">
                <a:latin typeface="Arial"/>
                <a:cs typeface="Arial"/>
              </a:rPr>
              <a:t> </a:t>
            </a:r>
            <a:r>
              <a:rPr spc="-20" dirty="0"/>
              <a:t>Enable</a:t>
            </a:r>
            <a:r>
              <a:rPr spc="-35" dirty="0"/>
              <a:t> </a:t>
            </a:r>
            <a:r>
              <a:rPr spc="-50" dirty="0"/>
              <a:t>secure</a:t>
            </a:r>
            <a:r>
              <a:rPr spc="-30" dirty="0"/>
              <a:t> upload/download </a:t>
            </a:r>
            <a:r>
              <a:rPr dirty="0"/>
              <a:t>of</a:t>
            </a:r>
            <a:r>
              <a:rPr spc="-35" dirty="0"/>
              <a:t> encrypted</a:t>
            </a:r>
            <a:r>
              <a:rPr spc="-30" dirty="0"/>
              <a:t> </a:t>
            </a:r>
            <a:r>
              <a:rPr spc="-20" dirty="0"/>
              <a:t>files</a:t>
            </a:r>
            <a:r>
              <a:rPr spc="-35" dirty="0"/>
              <a:t> </a:t>
            </a:r>
            <a:r>
              <a:rPr spc="-10" dirty="0"/>
              <a:t>from</a:t>
            </a:r>
            <a:r>
              <a:rPr spc="-40" dirty="0"/>
              <a:t> </a:t>
            </a:r>
            <a:r>
              <a:rPr spc="-25" dirty="0"/>
              <a:t>trusted</a:t>
            </a:r>
            <a:r>
              <a:rPr spc="-30" dirty="0"/>
              <a:t> </a:t>
            </a:r>
            <a:r>
              <a:rPr spc="-10" dirty="0"/>
              <a:t>cloud </a:t>
            </a:r>
            <a:r>
              <a:rPr spc="-30" dirty="0"/>
              <a:t>platforms </a:t>
            </a:r>
            <a:r>
              <a:rPr spc="-25" dirty="0"/>
              <a:t>(e.g., Google</a:t>
            </a:r>
            <a:r>
              <a:rPr spc="-30" dirty="0"/>
              <a:t> </a:t>
            </a:r>
            <a:r>
              <a:rPr spc="-10" dirty="0"/>
              <a:t>Drive,</a:t>
            </a:r>
            <a:r>
              <a:rPr spc="-25" dirty="0"/>
              <a:t> </a:t>
            </a:r>
            <a:r>
              <a:rPr spc="-10" dirty="0"/>
              <a:t>Dropbox).</a:t>
            </a:r>
          </a:p>
          <a:p>
            <a:pPr marL="265430" marR="307975">
              <a:lnSpc>
                <a:spcPct val="100000"/>
              </a:lnSpc>
              <a:spcBef>
                <a:spcPts val="290"/>
              </a:spcBef>
            </a:pPr>
            <a:r>
              <a:rPr b="1" spc="-10" dirty="0">
                <a:latin typeface="Arial"/>
                <a:cs typeface="Arial"/>
              </a:rPr>
              <a:t>Biometric</a:t>
            </a:r>
            <a:r>
              <a:rPr b="1" spc="4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Authentication:</a:t>
            </a:r>
            <a:r>
              <a:rPr b="1" spc="95" dirty="0">
                <a:latin typeface="Arial"/>
                <a:cs typeface="Arial"/>
              </a:rPr>
              <a:t> </a:t>
            </a:r>
            <a:r>
              <a:rPr dirty="0"/>
              <a:t>Add</a:t>
            </a:r>
            <a:r>
              <a:rPr spc="-20" dirty="0"/>
              <a:t> </a:t>
            </a:r>
            <a:r>
              <a:rPr spc="-30" dirty="0"/>
              <a:t>fingerprint</a:t>
            </a:r>
            <a:r>
              <a:rPr spc="-20" dirty="0"/>
              <a:t> </a:t>
            </a:r>
            <a:r>
              <a:rPr spc="-10" dirty="0"/>
              <a:t>or</a:t>
            </a:r>
            <a:r>
              <a:rPr spc="-20" dirty="0"/>
              <a:t> </a:t>
            </a:r>
            <a:r>
              <a:rPr spc="-10" dirty="0"/>
              <a:t>facial</a:t>
            </a:r>
            <a:r>
              <a:rPr spc="-20" dirty="0"/>
              <a:t> </a:t>
            </a:r>
            <a:r>
              <a:rPr spc="-30" dirty="0"/>
              <a:t>recognition</a:t>
            </a:r>
            <a:r>
              <a:rPr spc="-25" dirty="0"/>
              <a:t> </a:t>
            </a:r>
            <a:r>
              <a:rPr spc="-30" dirty="0"/>
              <a:t>as</a:t>
            </a:r>
            <a:r>
              <a:rPr spc="-25" dirty="0"/>
              <a:t> </a:t>
            </a:r>
            <a:r>
              <a:rPr dirty="0"/>
              <a:t>an</a:t>
            </a:r>
            <a:r>
              <a:rPr spc="-20" dirty="0"/>
              <a:t> </a:t>
            </a:r>
            <a:r>
              <a:rPr spc="-30" dirty="0"/>
              <a:t>alternative</a:t>
            </a:r>
            <a:r>
              <a:rPr spc="-20" dirty="0"/>
              <a:t> </a:t>
            </a:r>
            <a:r>
              <a:rPr spc="-25" dirty="0"/>
              <a:t>to </a:t>
            </a:r>
            <a:r>
              <a:rPr spc="-55" dirty="0"/>
              <a:t>passwords</a:t>
            </a:r>
            <a:r>
              <a:rPr spc="-25" dirty="0"/>
              <a:t> </a:t>
            </a:r>
            <a:r>
              <a:rPr spc="-10" dirty="0"/>
              <a:t>for</a:t>
            </a:r>
            <a:r>
              <a:rPr spc="-30" dirty="0"/>
              <a:t> </a:t>
            </a:r>
            <a:r>
              <a:rPr spc="-50" dirty="0"/>
              <a:t>enhanced</a:t>
            </a:r>
            <a:r>
              <a:rPr spc="-25" dirty="0"/>
              <a:t> </a:t>
            </a:r>
            <a:r>
              <a:rPr spc="-20" dirty="0"/>
              <a:t>identity</a:t>
            </a:r>
            <a:r>
              <a:rPr spc="-30" dirty="0"/>
              <a:t> </a:t>
            </a:r>
            <a:r>
              <a:rPr spc="-10" dirty="0"/>
              <a:t>verification.</a:t>
            </a:r>
          </a:p>
          <a:p>
            <a:pPr marL="265430" marR="248285">
              <a:lnSpc>
                <a:spcPct val="100000"/>
              </a:lnSpc>
              <a:spcBef>
                <a:spcPts val="290"/>
              </a:spcBef>
            </a:pPr>
            <a:r>
              <a:rPr b="1" dirty="0">
                <a:latin typeface="Arial"/>
                <a:cs typeface="Arial"/>
              </a:rPr>
              <a:t>Mobile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Support:</a:t>
            </a:r>
            <a:r>
              <a:rPr b="1" spc="105" dirty="0">
                <a:latin typeface="Arial"/>
                <a:cs typeface="Arial"/>
              </a:rPr>
              <a:t> </a:t>
            </a:r>
            <a:r>
              <a:rPr spc="-30" dirty="0"/>
              <a:t>Develop </a:t>
            </a:r>
            <a:r>
              <a:rPr dirty="0"/>
              <a:t>an</a:t>
            </a:r>
            <a:r>
              <a:rPr spc="-25" dirty="0"/>
              <a:t> </a:t>
            </a:r>
            <a:r>
              <a:rPr dirty="0"/>
              <a:t>Android/iOS</a:t>
            </a:r>
            <a:r>
              <a:rPr spc="-30" dirty="0"/>
              <a:t> </a:t>
            </a:r>
            <a:r>
              <a:rPr spc="-40" dirty="0"/>
              <a:t>version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35" dirty="0"/>
              <a:t>extend</a:t>
            </a:r>
            <a:r>
              <a:rPr spc="-25" dirty="0"/>
              <a:t> </a:t>
            </a:r>
            <a:r>
              <a:rPr spc="-60" dirty="0"/>
              <a:t>secure</a:t>
            </a:r>
            <a:r>
              <a:rPr spc="-15" dirty="0"/>
              <a:t> </a:t>
            </a:r>
            <a:r>
              <a:rPr dirty="0"/>
              <a:t>file</a:t>
            </a:r>
            <a:r>
              <a:rPr spc="-25" dirty="0"/>
              <a:t> </a:t>
            </a:r>
            <a:r>
              <a:rPr spc="-30" dirty="0"/>
              <a:t>encryption </a:t>
            </a:r>
            <a:r>
              <a:rPr spc="-25" dirty="0"/>
              <a:t>on mobile</a:t>
            </a:r>
            <a:r>
              <a:rPr spc="-40" dirty="0"/>
              <a:t> </a:t>
            </a:r>
            <a:r>
              <a:rPr spc="-10" dirty="0"/>
              <a:t>devices.</a:t>
            </a: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i="1" spc="-60" dirty="0">
                <a:latin typeface="Arial"/>
                <a:cs typeface="Arial"/>
              </a:rPr>
              <a:t>These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upgrades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aim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to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make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CypherSafe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more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60" dirty="0">
                <a:latin typeface="Arial"/>
                <a:cs typeface="Arial"/>
              </a:rPr>
              <a:t>accessible,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45" dirty="0">
                <a:latin typeface="Arial"/>
                <a:cs typeface="Arial"/>
              </a:rPr>
              <a:t>scalable,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and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75" dirty="0">
                <a:latin typeface="Arial"/>
                <a:cs typeface="Arial"/>
              </a:rPr>
              <a:t>secure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70" dirty="0">
                <a:latin typeface="Arial"/>
                <a:cs typeface="Arial"/>
              </a:rPr>
              <a:t>across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platforms.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15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1100" y="-1451"/>
            <a:ext cx="63563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Arial MT"/>
                <a:cs typeface="Arial MT"/>
                <a:hlinkClick r:id="rId2" action="ppaction://hlinksldjump"/>
              </a:rPr>
              <a:t>Future</a:t>
            </a:r>
            <a:r>
              <a:rPr sz="500" spc="4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Enhancements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23025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Thank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887B"/>
                </a:solidFill>
                <a:latin typeface="Tahoma"/>
                <a:cs typeface="Tahoma"/>
              </a:rPr>
              <a:t>you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887B"/>
                </a:solidFill>
                <a:latin typeface="Tahoma"/>
                <a:cs typeface="Tahoma"/>
              </a:rPr>
              <a:t>for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887B"/>
                </a:solidFill>
                <a:latin typeface="Tahoma"/>
                <a:cs typeface="Tahoma"/>
              </a:rPr>
              <a:t>your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attention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399" y="612772"/>
            <a:ext cx="4147068" cy="23327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9" name="object 9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16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3" name="object 3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Table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25" dirty="0"/>
              <a:t>Contents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297" y="689551"/>
            <a:ext cx="1327785" cy="210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005" indent="-15430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2" action="ppaction://hlinksldjump"/>
              </a:rPr>
              <a:t>Introduction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3" action="ppaction://hlinksldjump"/>
              </a:rPr>
              <a:t>Objectives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4" action="ppaction://hlinksldjump"/>
              </a:rPr>
              <a:t>Methodology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5" action="ppaction://hlinksldjump"/>
              </a:rPr>
              <a:t>Demonstration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6" action="ppaction://hlinksldjump"/>
              </a:rPr>
              <a:t>Diagram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25" dirty="0">
                <a:latin typeface="Tahoma"/>
                <a:cs typeface="Tahoma"/>
                <a:hlinkClick r:id="rId7" action="ppaction://hlinksldjump"/>
              </a:rPr>
              <a:t>Results</a:t>
            </a:r>
            <a:r>
              <a:rPr sz="1000" spc="-15" dirty="0">
                <a:latin typeface="Tahoma"/>
                <a:cs typeface="Tahoma"/>
                <a:hlinkClick r:id="rId7" action="ppaction://hlinksldjump"/>
              </a:rPr>
              <a:t> </a:t>
            </a:r>
            <a:r>
              <a:rPr sz="1000" spc="70" dirty="0">
                <a:latin typeface="Tahoma"/>
                <a:cs typeface="Tahoma"/>
                <a:hlinkClick r:id="rId7" action="ppaction://hlinksldjump"/>
              </a:rPr>
              <a:t>&amp;</a:t>
            </a:r>
            <a:r>
              <a:rPr sz="1000" spc="-10" dirty="0">
                <a:latin typeface="Tahoma"/>
                <a:cs typeface="Tahoma"/>
                <a:hlinkClick r:id="rId7" action="ppaction://hlinksldjump"/>
              </a:rPr>
              <a:t> Evaluation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20" dirty="0">
                <a:latin typeface="Tahoma"/>
                <a:cs typeface="Tahoma"/>
                <a:hlinkClick r:id="rId8" action="ppaction://hlinksldjump"/>
              </a:rPr>
              <a:t>Future</a:t>
            </a:r>
            <a:r>
              <a:rPr sz="1000" spc="-50" dirty="0">
                <a:latin typeface="Tahoma"/>
                <a:cs typeface="Tahoma"/>
                <a:hlinkClick r:id="rId8" action="ppaction://hlinksldjump"/>
              </a:rPr>
              <a:t> </a:t>
            </a:r>
            <a:r>
              <a:rPr sz="1000" spc="-40" dirty="0">
                <a:latin typeface="Tahoma"/>
                <a:cs typeface="Tahoma"/>
                <a:hlinkClick r:id="rId8" action="ppaction://hlinksldjump"/>
              </a:rPr>
              <a:t>Enhancements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9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2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7076" y="-1451"/>
            <a:ext cx="36957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Introduction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0420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29399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48377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167356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551" y="186335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5297" y="679594"/>
            <a:ext cx="5048885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spc="-55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world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privacy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increasingly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threatened,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ensuring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security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essential.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000" b="1" spc="-35" dirty="0">
                <a:latin typeface="Arial"/>
                <a:cs typeface="Arial"/>
              </a:rPr>
              <a:t>CypherSafe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powerful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desktop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application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integrates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five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critical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security</a:t>
            </a:r>
            <a:r>
              <a:rPr sz="1000" spc="-20" dirty="0">
                <a:latin typeface="Tahoma"/>
                <a:cs typeface="Tahoma"/>
              </a:rPr>
              <a:t> components:</a:t>
            </a:r>
            <a:endParaRPr sz="1000">
              <a:latin typeface="Tahoma"/>
              <a:cs typeface="Tahoma"/>
            </a:endParaRPr>
          </a:p>
          <a:p>
            <a:pPr marL="265430" marR="3540125">
              <a:lnSpc>
                <a:spcPct val="124500"/>
              </a:lnSpc>
            </a:pP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 </a:t>
            </a:r>
            <a:r>
              <a:rPr sz="1000" spc="-25" dirty="0">
                <a:latin typeface="Tahoma"/>
                <a:cs typeface="Tahoma"/>
              </a:rPr>
              <a:t>Asymmetric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Encryption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Hashing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Digital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Signature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Verification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246299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CypherSafe?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821" y="2436787"/>
            <a:ext cx="5268595" cy="3708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247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95"/>
              </a:spcBef>
            </a:pPr>
            <a:r>
              <a:rPr sz="1000" spc="-20" dirty="0">
                <a:latin typeface="Tahoma"/>
                <a:cs typeface="Tahoma"/>
              </a:rPr>
              <a:t>There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lack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integrated,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user-</a:t>
            </a:r>
            <a:r>
              <a:rPr sz="1000" spc="-40" dirty="0">
                <a:latin typeface="Tahoma"/>
                <a:cs typeface="Tahoma"/>
              </a:rPr>
              <a:t>friendly,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50" dirty="0">
                <a:latin typeface="Tahoma"/>
                <a:cs typeface="Tahoma"/>
              </a:rPr>
              <a:t>secure</a:t>
            </a:r>
            <a:r>
              <a:rPr sz="1000" spc="-30" dirty="0">
                <a:latin typeface="Tahoma"/>
                <a:cs typeface="Tahoma"/>
              </a:rPr>
              <a:t> 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tools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combine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four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6" name="object 16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75297" y="2631711"/>
            <a:ext cx="4610100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spc="-35" dirty="0">
                <a:latin typeface="Tahoma"/>
                <a:cs typeface="Tahoma"/>
              </a:rPr>
              <a:t>methods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into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one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platform.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CypherSafe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addresses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gap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clarity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robustness.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">
              <a:lnSpc>
                <a:spcPts val="580"/>
              </a:lnSpc>
            </a:pPr>
            <a:fld id="{81D60167-4931-47E6-BA6A-407CBD079E47}" type="slidenum">
              <a:rPr spc="-20" dirty="0"/>
              <a:t>3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50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2143" y="-1451"/>
            <a:ext cx="31432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Objectives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739698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General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821" y="930186"/>
            <a:ext cx="5268595" cy="3708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24765" rIns="0" bIns="0" rtlCol="0">
            <a:spAutoFit/>
          </a:bodyPr>
          <a:lstStyle/>
          <a:p>
            <a:pPr marL="41910" marR="494030">
              <a:lnSpc>
                <a:spcPct val="100000"/>
              </a:lnSpc>
              <a:spcBef>
                <a:spcPts val="195"/>
              </a:spcBef>
            </a:pP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develop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user-</a:t>
            </a:r>
            <a:r>
              <a:rPr sz="1000" spc="-35" dirty="0">
                <a:latin typeface="Tahoma"/>
                <a:cs typeface="Tahoma"/>
              </a:rPr>
              <a:t>oriented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20" dirty="0">
                <a:latin typeface="Tahoma"/>
                <a:cs typeface="Tahoma"/>
              </a:rPr>
              <a:t> application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protecting</a:t>
            </a:r>
            <a:r>
              <a:rPr sz="1000" spc="-20" dirty="0">
                <a:latin typeface="Tahoma"/>
                <a:cs typeface="Tahoma"/>
              </a:rPr>
              <a:t> files, </a:t>
            </a:r>
            <a:r>
              <a:rPr sz="1000" spc="-30" dirty="0">
                <a:latin typeface="Tahoma"/>
                <a:cs typeface="Tahoma"/>
              </a:rPr>
              <a:t>ensuring integrity,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enabling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verification.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5821" y="1579829"/>
            <a:ext cx="5268595" cy="1251585"/>
            <a:chOff x="245821" y="1579829"/>
            <a:chExt cx="5268595" cy="1251585"/>
          </a:xfrm>
        </p:grpSpPr>
        <p:sp>
          <p:nvSpPr>
            <p:cNvPr id="10" name="object 10"/>
            <p:cNvSpPr/>
            <p:nvPr/>
          </p:nvSpPr>
          <p:spPr>
            <a:xfrm>
              <a:off x="245821" y="1579829"/>
              <a:ext cx="5268595" cy="190500"/>
            </a:xfrm>
            <a:custGeom>
              <a:avLst/>
              <a:gdLst/>
              <a:ahLst/>
              <a:cxnLst/>
              <a:rect l="l" t="t" r="r" b="b"/>
              <a:pathLst>
                <a:path w="5268595" h="190500">
                  <a:moveTo>
                    <a:pt x="0" y="190487"/>
                  </a:moveTo>
                  <a:lnTo>
                    <a:pt x="5268353" y="190487"/>
                  </a:lnTo>
                  <a:lnTo>
                    <a:pt x="5268353" y="0"/>
                  </a:lnTo>
                  <a:lnTo>
                    <a:pt x="0" y="0"/>
                  </a:lnTo>
                  <a:lnTo>
                    <a:pt x="0" y="190487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5821" y="1770316"/>
              <a:ext cx="5268595" cy="1061085"/>
            </a:xfrm>
            <a:custGeom>
              <a:avLst/>
              <a:gdLst/>
              <a:ahLst/>
              <a:cxnLst/>
              <a:rect l="l" t="t" r="r" b="b"/>
              <a:pathLst>
                <a:path w="5268595" h="1061085">
                  <a:moveTo>
                    <a:pt x="5268353" y="0"/>
                  </a:moveTo>
                  <a:lnTo>
                    <a:pt x="0" y="0"/>
                  </a:lnTo>
                  <a:lnTo>
                    <a:pt x="0" y="1060703"/>
                  </a:lnTo>
                  <a:lnTo>
                    <a:pt x="5268353" y="1060703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1538" y="1903869"/>
              <a:ext cx="56515" cy="815975"/>
            </a:xfrm>
            <a:custGeom>
              <a:avLst/>
              <a:gdLst/>
              <a:ahLst/>
              <a:cxnLst/>
              <a:rect l="l" t="t" r="r" b="b"/>
              <a:pathLst>
                <a:path w="56515" h="815975">
                  <a:moveTo>
                    <a:pt x="56235" y="759155"/>
                  </a:moveTo>
                  <a:lnTo>
                    <a:pt x="0" y="759155"/>
                  </a:lnTo>
                  <a:lnTo>
                    <a:pt x="0" y="815390"/>
                  </a:lnTo>
                  <a:lnTo>
                    <a:pt x="56235" y="815390"/>
                  </a:lnTo>
                  <a:lnTo>
                    <a:pt x="56235" y="759155"/>
                  </a:lnTo>
                  <a:close/>
                </a:path>
                <a:path w="56515" h="815975">
                  <a:moveTo>
                    <a:pt x="56235" y="569366"/>
                  </a:moveTo>
                  <a:lnTo>
                    <a:pt x="0" y="569366"/>
                  </a:lnTo>
                  <a:lnTo>
                    <a:pt x="0" y="625602"/>
                  </a:lnTo>
                  <a:lnTo>
                    <a:pt x="56235" y="625602"/>
                  </a:lnTo>
                  <a:lnTo>
                    <a:pt x="56235" y="569366"/>
                  </a:lnTo>
                  <a:close/>
                </a:path>
                <a:path w="56515" h="815975">
                  <a:moveTo>
                    <a:pt x="56235" y="379577"/>
                  </a:moveTo>
                  <a:lnTo>
                    <a:pt x="0" y="379577"/>
                  </a:lnTo>
                  <a:lnTo>
                    <a:pt x="0" y="435813"/>
                  </a:lnTo>
                  <a:lnTo>
                    <a:pt x="56235" y="435813"/>
                  </a:lnTo>
                  <a:lnTo>
                    <a:pt x="56235" y="379577"/>
                  </a:lnTo>
                  <a:close/>
                </a:path>
                <a:path w="56515" h="815975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815975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5297" y="1570639"/>
            <a:ext cx="3467100" cy="1186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Objectives</a:t>
            </a:r>
            <a:endParaRPr sz="1000">
              <a:latin typeface="Tahoma"/>
              <a:cs typeface="Tahoma"/>
            </a:endParaRPr>
          </a:p>
          <a:p>
            <a:pPr marL="265430" marR="974725">
              <a:lnSpc>
                <a:spcPct val="124500"/>
              </a:lnSpc>
              <a:spcBef>
                <a:spcPts val="475"/>
              </a:spcBef>
            </a:pPr>
            <a:r>
              <a:rPr sz="1000" spc="-45" dirty="0">
                <a:latin typeface="Tahoma"/>
                <a:cs typeface="Tahoma"/>
              </a:rPr>
              <a:t>Implement</a:t>
            </a:r>
            <a:r>
              <a:rPr sz="1000" spc="-25" dirty="0">
                <a:latin typeface="Tahoma"/>
                <a:cs typeface="Tahoma"/>
              </a:rPr>
              <a:t> efficient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encryption. </a:t>
            </a:r>
            <a:r>
              <a:rPr sz="1000" spc="-20" dirty="0">
                <a:latin typeface="Tahoma"/>
                <a:cs typeface="Tahoma"/>
              </a:rPr>
              <a:t>Support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45" dirty="0">
                <a:latin typeface="Tahoma"/>
                <a:cs typeface="Tahoma"/>
              </a:rPr>
              <a:t>Integrate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hashing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ensure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integrity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latin typeface="Tahoma"/>
                <a:cs typeface="Tahoma"/>
              </a:rPr>
              <a:t>Enable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signature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creation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validation.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latin typeface="Tahoma"/>
                <a:cs typeface="Tahoma"/>
              </a:rPr>
              <a:t>Focus</a:t>
            </a:r>
            <a:r>
              <a:rPr sz="1000" spc="-25" dirty="0">
                <a:latin typeface="Tahoma"/>
                <a:cs typeface="Tahoma"/>
              </a:rPr>
              <a:t> particularly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34131" y="3151037"/>
            <a:ext cx="18224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0" dirty="0">
                <a:latin typeface="Arial MT"/>
                <a:cs typeface="Arial MT"/>
              </a:rPr>
              <a:t>4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125" dirty="0">
                <a:latin typeface="Arial MT"/>
                <a:cs typeface="Arial MT"/>
              </a:rPr>
              <a:t>/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-25" dirty="0">
                <a:latin typeface="Arial MT"/>
                <a:cs typeface="Arial MT"/>
              </a:rPr>
              <a:t>16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550" y="-1451"/>
            <a:ext cx="39116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Methodology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Methodology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71556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90535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87960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285384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8358" y="594620"/>
            <a:ext cx="3884929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3435">
              <a:lnSpc>
                <a:spcPct val="124500"/>
              </a:lnSpc>
              <a:spcBef>
                <a:spcPts val="100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project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built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Python. </a:t>
            </a:r>
            <a:r>
              <a:rPr sz="1000" spc="-30" dirty="0">
                <a:latin typeface="Tahoma"/>
                <a:cs typeface="Tahoma"/>
              </a:rPr>
              <a:t>Libraries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used:</a:t>
            </a:r>
            <a:endParaRPr sz="1000">
              <a:latin typeface="Tahoma"/>
              <a:cs typeface="Tahoma"/>
            </a:endParaRPr>
          </a:p>
          <a:p>
            <a:pPr marL="265430" marR="99060">
              <a:lnSpc>
                <a:spcPct val="100000"/>
              </a:lnSpc>
              <a:spcBef>
                <a:spcPts val="195"/>
              </a:spcBef>
            </a:pPr>
            <a:r>
              <a:rPr sz="1000" spc="65" dirty="0">
                <a:latin typeface="Calibri"/>
                <a:cs typeface="Calibri"/>
              </a:rPr>
              <a:t>cryptography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Calibri"/>
                <a:cs typeface="Calibri"/>
              </a:rPr>
              <a:t>PyCryptodome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asymmetric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ts val="1190"/>
              </a:lnSpc>
            </a:pPr>
            <a:r>
              <a:rPr sz="1000" spc="105" dirty="0">
                <a:latin typeface="Calibri"/>
                <a:cs typeface="Calibri"/>
              </a:rPr>
              <a:t>hashlib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Tahoma"/>
                <a:cs typeface="Tahoma"/>
              </a:rPr>
              <a:t>for hashing.</a:t>
            </a:r>
            <a:endParaRPr sz="1000">
              <a:latin typeface="Tahoma"/>
              <a:cs typeface="Tahoma"/>
            </a:endParaRPr>
          </a:p>
          <a:p>
            <a:pPr marL="265430" marR="188150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Tahoma"/>
                <a:cs typeface="Tahoma"/>
              </a:rPr>
              <a:t>MediaPipe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video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 </a:t>
            </a:r>
            <a:r>
              <a:rPr sz="1000" spc="-25" dirty="0">
                <a:latin typeface="Tahoma"/>
                <a:cs typeface="Tahoma"/>
              </a:rPr>
              <a:t>streamlit</a:t>
            </a:r>
            <a:r>
              <a:rPr sz="1000" spc="-10" dirty="0">
                <a:latin typeface="Tahoma"/>
                <a:cs typeface="Tahoma"/>
              </a:rPr>
              <a:t> for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interactive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interface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-10" dirty="0">
                <a:latin typeface="Tahoma"/>
                <a:cs typeface="Tahoma"/>
              </a:rPr>
              <a:t>Features:</a:t>
            </a:r>
            <a:endParaRPr sz="1000">
              <a:latin typeface="Tahoma"/>
              <a:cs typeface="Tahoma"/>
            </a:endParaRPr>
          </a:p>
          <a:p>
            <a:pPr marL="265430" marR="1757045">
              <a:lnSpc>
                <a:spcPct val="100000"/>
              </a:lnSpc>
              <a:spcBef>
                <a:spcPts val="195"/>
              </a:spcBef>
            </a:pPr>
            <a:r>
              <a:rPr sz="1000" spc="-55" dirty="0">
                <a:latin typeface="Tahoma"/>
                <a:cs typeface="Tahoma"/>
              </a:rPr>
              <a:t>Password-</a:t>
            </a:r>
            <a:r>
              <a:rPr sz="1000" spc="-50" dirty="0">
                <a:latin typeface="Tahoma"/>
                <a:cs typeface="Tahoma"/>
              </a:rPr>
              <a:t>based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key. </a:t>
            </a:r>
            <a:r>
              <a:rPr sz="1000" dirty="0">
                <a:latin typeface="Tahoma"/>
                <a:cs typeface="Tahoma"/>
              </a:rPr>
              <a:t>RSA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public/private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generation.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10" dirty="0">
                <a:latin typeface="Tahoma"/>
                <a:cs typeface="Tahoma"/>
              </a:rPr>
              <a:t> comparison.</a:t>
            </a:r>
            <a:endParaRPr sz="1000">
              <a:latin typeface="Tahoma"/>
              <a:cs typeface="Tahoma"/>
            </a:endParaRPr>
          </a:p>
          <a:p>
            <a:pPr marL="265430" marR="138557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signature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creation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verification. </a:t>
            </a: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-20" dirty="0">
                <a:latin typeface="Tahoma"/>
                <a:cs typeface="Tahoma"/>
              </a:rPr>
              <a:t>Strong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separation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between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secure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UI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handling.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5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Symmetric</a:t>
            </a:r>
            <a:r>
              <a:rPr spc="-10" dirty="0"/>
              <a:t> </a:t>
            </a:r>
            <a:r>
              <a:rPr spc="-20" dirty="0"/>
              <a:t>Encryption</a:t>
            </a:r>
            <a:r>
              <a:rPr spc="-10" dirty="0"/>
              <a:t> </a:t>
            </a:r>
            <a:r>
              <a:rPr spc="160" dirty="0"/>
              <a:t>/</a:t>
            </a:r>
            <a:r>
              <a:rPr spc="-5" dirty="0"/>
              <a:t> </a:t>
            </a:r>
            <a:r>
              <a:rPr spc="-25" dirty="0"/>
              <a:t>Decryption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932167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Mechanism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1122654"/>
            <a:ext cx="5268595" cy="484505"/>
            <a:chOff x="245821" y="1122654"/>
            <a:chExt cx="5268595" cy="484505"/>
          </a:xfrm>
        </p:grpSpPr>
        <p:sp>
          <p:nvSpPr>
            <p:cNvPr id="9" name="object 9"/>
            <p:cNvSpPr/>
            <p:nvPr/>
          </p:nvSpPr>
          <p:spPr>
            <a:xfrm>
              <a:off x="245821" y="1122654"/>
              <a:ext cx="5268595" cy="484505"/>
            </a:xfrm>
            <a:custGeom>
              <a:avLst/>
              <a:gdLst/>
              <a:ahLst/>
              <a:cxnLst/>
              <a:rect l="l" t="t" r="r" b="b"/>
              <a:pathLst>
                <a:path w="5268595" h="484505">
                  <a:moveTo>
                    <a:pt x="5268353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5268353" y="484314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256220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5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1122654"/>
            <a:ext cx="526859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67945">
              <a:lnSpc>
                <a:spcPct val="124500"/>
              </a:lnSpc>
              <a:spcBef>
                <a:spcPts val="200"/>
              </a:spcBef>
            </a:pP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derived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from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user-</a:t>
            </a:r>
            <a:r>
              <a:rPr sz="1000" spc="-40" dirty="0">
                <a:latin typeface="Tahoma"/>
                <a:cs typeface="Tahoma"/>
              </a:rPr>
              <a:t>provided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salt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enhanced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security. </a:t>
            </a:r>
            <a:r>
              <a:rPr sz="1000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hashed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stretched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PBKDF2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generate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strong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key.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21" y="1841500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031987"/>
            <a:ext cx="5268595" cy="5105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1135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AES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(Advanced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Standard)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35" dirty="0">
                <a:latin typeface="Tahoma"/>
                <a:cs typeface="Tahoma"/>
              </a:rPr>
              <a:t>Used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40" dirty="0">
                <a:latin typeface="Tahoma"/>
                <a:cs typeface="Tahoma"/>
              </a:rPr>
              <a:t> general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195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FERNET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(from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cryptography)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25" dirty="0">
                <a:latin typeface="Tahoma"/>
                <a:cs typeface="Tahoma"/>
              </a:rPr>
              <a:t>Provides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CBC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mode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+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HMAC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integrity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200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DES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(Data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Standard)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45" dirty="0">
                <a:latin typeface="Tahoma"/>
                <a:cs typeface="Tahoma"/>
              </a:rPr>
              <a:t>Implemented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historical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comparison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only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6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Asymmetric</a:t>
            </a:r>
            <a:r>
              <a:rPr spc="-10" dirty="0"/>
              <a:t> </a:t>
            </a:r>
            <a:r>
              <a:rPr spc="-20" dirty="0"/>
              <a:t>Encryption</a:t>
            </a:r>
            <a:r>
              <a:rPr spc="-10" dirty="0"/>
              <a:t> </a:t>
            </a:r>
            <a:r>
              <a:rPr spc="160" dirty="0"/>
              <a:t>/</a:t>
            </a:r>
            <a:r>
              <a:rPr spc="-10" dirty="0"/>
              <a:t> </a:t>
            </a:r>
            <a:r>
              <a:rPr spc="-20" dirty="0"/>
              <a:t>Decryption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9821" y="1323454"/>
            <a:ext cx="267652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RSA</a:t>
            </a:r>
            <a:r>
              <a:rPr sz="10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(Rivest–Shamir–Adleman)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9821" y="1528000"/>
            <a:ext cx="2676525" cy="484505"/>
            <a:chOff x="149821" y="1528000"/>
            <a:chExt cx="2676525" cy="484505"/>
          </a:xfrm>
        </p:grpSpPr>
        <p:sp>
          <p:nvSpPr>
            <p:cNvPr id="9" name="object 9"/>
            <p:cNvSpPr/>
            <p:nvPr/>
          </p:nvSpPr>
          <p:spPr>
            <a:xfrm>
              <a:off x="149821" y="1528000"/>
              <a:ext cx="2676525" cy="484505"/>
            </a:xfrm>
            <a:custGeom>
              <a:avLst/>
              <a:gdLst/>
              <a:ahLst/>
              <a:cxnLst/>
              <a:rect l="l" t="t" r="r" b="b"/>
              <a:pathLst>
                <a:path w="2676525" h="484505">
                  <a:moveTo>
                    <a:pt x="2676347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2676347" y="484314"/>
                  </a:lnTo>
                  <a:lnTo>
                    <a:pt x="2676347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539" y="1661553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4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4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9821" y="1528000"/>
            <a:ext cx="267652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274955">
              <a:lnSpc>
                <a:spcPct val="124500"/>
              </a:lnSpc>
              <a:spcBef>
                <a:spcPts val="200"/>
              </a:spcBef>
            </a:pPr>
            <a:r>
              <a:rPr sz="1000" spc="-45" dirty="0">
                <a:latin typeface="Tahoma"/>
                <a:cs typeface="Tahoma"/>
              </a:rPr>
              <a:t>Generates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public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private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pair. </a:t>
            </a:r>
            <a:r>
              <a:rPr sz="1000" spc="-20" dirty="0">
                <a:latin typeface="Tahoma"/>
                <a:cs typeface="Tahoma"/>
              </a:rPr>
              <a:t>Suitable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files.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3826" y="1335760"/>
            <a:ext cx="267652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ECC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(Elliptic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Curve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Cryptography)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33826" y="1540294"/>
            <a:ext cx="2676525" cy="459740"/>
            <a:chOff x="2933826" y="1540294"/>
            <a:chExt cx="2676525" cy="459740"/>
          </a:xfrm>
        </p:grpSpPr>
        <p:sp>
          <p:nvSpPr>
            <p:cNvPr id="14" name="object 14"/>
            <p:cNvSpPr/>
            <p:nvPr/>
          </p:nvSpPr>
          <p:spPr>
            <a:xfrm>
              <a:off x="2933826" y="1540294"/>
              <a:ext cx="2676525" cy="459740"/>
            </a:xfrm>
            <a:custGeom>
              <a:avLst/>
              <a:gdLst/>
              <a:ahLst/>
              <a:cxnLst/>
              <a:rect l="l" t="t" r="r" b="b"/>
              <a:pathLst>
                <a:path w="2676525" h="459739">
                  <a:moveTo>
                    <a:pt x="2676347" y="0"/>
                  </a:moveTo>
                  <a:lnTo>
                    <a:pt x="0" y="0"/>
                  </a:lnTo>
                  <a:lnTo>
                    <a:pt x="0" y="459714"/>
                  </a:lnTo>
                  <a:lnTo>
                    <a:pt x="2676347" y="459714"/>
                  </a:lnTo>
                  <a:lnTo>
                    <a:pt x="2676347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9544" y="1673859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4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4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33826" y="1540294"/>
            <a:ext cx="2676525" cy="4597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latin typeface="Tahoma"/>
                <a:cs typeface="Tahoma"/>
              </a:rPr>
              <a:t>More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0" dirty="0">
                <a:latin typeface="Tahoma"/>
                <a:cs typeface="Tahoma"/>
              </a:rPr>
              <a:t> smaller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keys.</a:t>
            </a:r>
            <a:endParaRPr sz="1000">
              <a:latin typeface="Tahoma"/>
              <a:cs typeface="Tahoma"/>
            </a:endParaRPr>
          </a:p>
          <a:p>
            <a:pPr marL="294640">
              <a:lnSpc>
                <a:spcPct val="100000"/>
              </a:lnSpc>
              <a:spcBef>
                <a:spcPts val="290"/>
              </a:spcBef>
            </a:pPr>
            <a:r>
              <a:rPr sz="1000" spc="-50" dirty="0">
                <a:latin typeface="Tahoma"/>
                <a:cs typeface="Tahoma"/>
              </a:rPr>
              <a:t>Ideal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resource-</a:t>
            </a:r>
            <a:r>
              <a:rPr sz="1000" spc="-40" dirty="0">
                <a:latin typeface="Tahoma"/>
                <a:cs typeface="Tahoma"/>
              </a:rPr>
              <a:t>constrained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environments.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8" name="object 1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7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Hashing</a:t>
            </a:r>
            <a:r>
              <a:rPr spc="-60" dirty="0"/>
              <a:t> </a:t>
            </a:r>
            <a:r>
              <a:rPr spc="-25" dirty="0"/>
              <a:t>Algorithms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932167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Purpose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Hashing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1122654"/>
            <a:ext cx="5268595" cy="484505"/>
            <a:chOff x="245821" y="1122654"/>
            <a:chExt cx="5268595" cy="484505"/>
          </a:xfrm>
        </p:grpSpPr>
        <p:sp>
          <p:nvSpPr>
            <p:cNvPr id="9" name="object 9"/>
            <p:cNvSpPr/>
            <p:nvPr/>
          </p:nvSpPr>
          <p:spPr>
            <a:xfrm>
              <a:off x="245821" y="1122654"/>
              <a:ext cx="5268595" cy="484505"/>
            </a:xfrm>
            <a:custGeom>
              <a:avLst/>
              <a:gdLst/>
              <a:ahLst/>
              <a:cxnLst/>
              <a:rect l="l" t="t" r="r" b="b"/>
              <a:pathLst>
                <a:path w="5268595" h="484505">
                  <a:moveTo>
                    <a:pt x="5268353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5268353" y="484314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256220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5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1122654"/>
            <a:ext cx="526859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2101215">
              <a:lnSpc>
                <a:spcPct val="124500"/>
              </a:lnSpc>
              <a:spcBef>
                <a:spcPts val="200"/>
              </a:spcBef>
            </a:pPr>
            <a:r>
              <a:rPr sz="1000" spc="-30" dirty="0">
                <a:latin typeface="Tahoma"/>
                <a:cs typeface="Tahoma"/>
              </a:rPr>
              <a:t>Hashing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creates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fixed-</a:t>
            </a:r>
            <a:r>
              <a:rPr sz="1000" spc="-20" dirty="0">
                <a:latin typeface="Tahoma"/>
                <a:cs typeface="Tahoma"/>
              </a:rPr>
              <a:t>size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fingerprint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data. </a:t>
            </a:r>
            <a:r>
              <a:rPr sz="1000" spc="-35" dirty="0">
                <a:latin typeface="Tahoma"/>
                <a:cs typeface="Tahoma"/>
              </a:rPr>
              <a:t>Used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integrity and detect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tampering.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21" y="1841500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031987"/>
            <a:ext cx="5268595" cy="5105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1135"/>
              </a:lnSpc>
              <a:tabLst>
                <a:tab pos="795655" algn="l"/>
              </a:tabLst>
            </a:pP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5" dirty="0">
                <a:latin typeface="Arial"/>
                <a:cs typeface="Arial"/>
              </a:rPr>
              <a:t>512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20" dirty="0">
                <a:latin typeface="Tahoma"/>
                <a:cs typeface="Tahoma"/>
              </a:rPr>
              <a:t>Strong </a:t>
            </a:r>
            <a:r>
              <a:rPr sz="1000" spc="-30" dirty="0">
                <a:latin typeface="Tahoma"/>
                <a:cs typeface="Tahoma"/>
              </a:rPr>
              <a:t>cryptographic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512-</a:t>
            </a:r>
            <a:r>
              <a:rPr sz="1000" dirty="0">
                <a:latin typeface="Tahoma"/>
                <a:cs typeface="Tahoma"/>
              </a:rPr>
              <a:t>bit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195"/>
              </a:lnSpc>
              <a:tabLst>
                <a:tab pos="795655" algn="l"/>
              </a:tabLst>
            </a:pP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5" dirty="0">
                <a:latin typeface="Arial"/>
                <a:cs typeface="Arial"/>
              </a:rPr>
              <a:t>256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10" dirty="0">
                <a:latin typeface="Tahoma"/>
                <a:cs typeface="Tahoma"/>
              </a:rPr>
              <a:t>Widely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256-</a:t>
            </a:r>
            <a:r>
              <a:rPr sz="1000" dirty="0">
                <a:latin typeface="Tahoma"/>
                <a:cs typeface="Tahoma"/>
              </a:rPr>
              <a:t>bit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200"/>
              </a:lnSpc>
              <a:tabLst>
                <a:tab pos="795655" algn="l"/>
              </a:tabLst>
            </a:pPr>
            <a:r>
              <a:rPr sz="1000" b="1" spc="35" dirty="0">
                <a:latin typeface="Arial"/>
                <a:cs typeface="Arial"/>
              </a:rPr>
              <a:t>MD5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10" dirty="0">
                <a:latin typeface="Tahoma"/>
                <a:cs typeface="Tahoma"/>
              </a:rPr>
              <a:t>Fast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insecure;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here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educational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contrast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8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Digital</a:t>
            </a:r>
            <a:r>
              <a:rPr spc="-10" dirty="0"/>
              <a:t> </a:t>
            </a:r>
            <a:r>
              <a:rPr spc="-35" dirty="0"/>
              <a:t>Signature</a:t>
            </a:r>
          </a:p>
        </p:txBody>
      </p:sp>
      <p:sp>
        <p:nvSpPr>
          <p:cNvPr id="7" name="object 7"/>
          <p:cNvSpPr/>
          <p:nvPr/>
        </p:nvSpPr>
        <p:spPr>
          <a:xfrm>
            <a:off x="325551" y="95030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551" y="114009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551" y="14817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551" y="167149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551" y="231090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551" y="250069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5551" y="26904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9298" y="639565"/>
            <a:ext cx="3367404" cy="21456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Signature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Process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in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CypherSafe:</a:t>
            </a:r>
            <a:endParaRPr sz="10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file’s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first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generated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using </a:t>
            </a: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0" dirty="0">
                <a:latin typeface="Arial"/>
                <a:cs typeface="Arial"/>
              </a:rPr>
              <a:t>256</a:t>
            </a:r>
            <a:r>
              <a:rPr sz="1000" spc="-2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265430" marR="161925">
              <a:lnSpc>
                <a:spcPct val="100000"/>
              </a:lnSpc>
              <a:spcBef>
                <a:spcPts val="290"/>
              </a:spcBef>
            </a:pPr>
            <a:r>
              <a:rPr sz="1000" dirty="0">
                <a:latin typeface="Tahoma"/>
                <a:cs typeface="Tahoma"/>
              </a:rPr>
              <a:t>This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encrypted</a:t>
            </a:r>
            <a:r>
              <a:rPr sz="1000" spc="-30" dirty="0">
                <a:latin typeface="Tahoma"/>
                <a:cs typeface="Tahoma"/>
              </a:rPr>
              <a:t> using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b="1" spc="-50" dirty="0">
                <a:latin typeface="Arial"/>
                <a:cs typeface="Arial"/>
              </a:rPr>
              <a:t>sender’s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private </a:t>
            </a:r>
            <a:r>
              <a:rPr sz="1000" b="1" spc="-20" dirty="0">
                <a:latin typeface="Arial"/>
                <a:cs typeface="Arial"/>
              </a:rPr>
              <a:t>key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(RSA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ECC).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0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recipient</a:t>
            </a:r>
            <a:r>
              <a:rPr sz="1000" spc="-35" dirty="0">
                <a:latin typeface="Tahoma"/>
                <a:cs typeface="Tahoma"/>
              </a:rPr>
              <a:t> decrypts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signature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b="1" spc="-35" dirty="0">
                <a:latin typeface="Arial"/>
                <a:cs typeface="Arial"/>
              </a:rPr>
              <a:t>public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key</a:t>
            </a:r>
            <a:r>
              <a:rPr sz="1000" spc="-2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265430" marR="104139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hashed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again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40" dirty="0">
                <a:latin typeface="Tahoma"/>
                <a:cs typeface="Tahoma"/>
              </a:rPr>
              <a:t>compared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integrity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000" b="1" dirty="0">
                <a:latin typeface="Arial"/>
                <a:cs typeface="Arial"/>
              </a:rPr>
              <a:t>Why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use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Signatures?</a:t>
            </a:r>
            <a:endParaRPr sz="1000">
              <a:latin typeface="Arial"/>
              <a:cs typeface="Arial"/>
            </a:endParaRPr>
          </a:p>
          <a:p>
            <a:pPr marL="265430" marR="2278380">
              <a:lnSpc>
                <a:spcPct val="124500"/>
              </a:lnSpc>
            </a:pPr>
            <a:r>
              <a:rPr sz="1000" spc="-25" dirty="0">
                <a:latin typeface="Tahoma"/>
                <a:cs typeface="Tahoma"/>
              </a:rPr>
              <a:t>Authentication. </a:t>
            </a:r>
            <a:r>
              <a:rPr sz="1000" spc="-10" dirty="0">
                <a:latin typeface="Tahoma"/>
                <a:cs typeface="Tahoma"/>
              </a:rPr>
              <a:t>Integrity.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Non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Repudiation.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573" y="1309228"/>
            <a:ext cx="1814428" cy="88173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7" name="object 17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9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16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1077</Words>
  <Application>Microsoft Office PowerPoint</Application>
  <PresentationFormat>Custom</PresentationFormat>
  <Paragraphs>180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MT</vt:lpstr>
      <vt:lpstr>Calibri</vt:lpstr>
      <vt:lpstr>Tahoma</vt:lpstr>
      <vt:lpstr>Office Theme</vt:lpstr>
      <vt:lpstr>PowerPoint Presentation</vt:lpstr>
      <vt:lpstr>Table of Contents</vt:lpstr>
      <vt:lpstr>Introduction</vt:lpstr>
      <vt:lpstr>Objectives</vt:lpstr>
      <vt:lpstr>Methodology</vt:lpstr>
      <vt:lpstr>Symmetric Encryption / Decryption</vt:lpstr>
      <vt:lpstr>Asymmetric Encryption / Decryption</vt:lpstr>
      <vt:lpstr>Hashing Algorithms</vt:lpstr>
      <vt:lpstr>Digital Signature</vt:lpstr>
      <vt:lpstr>Image Encryption</vt:lpstr>
      <vt:lpstr>PowerPoint Presentation</vt:lpstr>
      <vt:lpstr>Main Project and Tackled Sub-Projects</vt:lpstr>
      <vt:lpstr>PowerPoint Presentation</vt:lpstr>
      <vt:lpstr>Results &amp; Evaluation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CypherSafe - Encryption/Decryption, Hashing &amp; Digital Signature</dc:title>
  <dc:creator>Mohamed Achek , Mohamed Amine Saoudi</dc:creator>
  <cp:lastModifiedBy>achekmohamed</cp:lastModifiedBy>
  <cp:revision>1</cp:revision>
  <dcterms:created xsi:type="dcterms:W3CDTF">2025-05-18T18:21:23Z</dcterms:created>
  <dcterms:modified xsi:type="dcterms:W3CDTF">2025-05-18T18:35:08Z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2025-05-18T00:00:00Z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2025-05-18T00:00:00Z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